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741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6858000"/>
          </a:xfrm>
          <a:prstGeom prst="rect">
            <a:avLst/>
          </a:prstGeom>
          <a:solidFill>
            <a:srgbClr val="16233F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50292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WorkBuddy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安全能力全景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65760" y="1783080"/>
            <a:ext cx="26517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AEBB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本地执行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AEBB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权限隔离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AEBB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全链路防护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AEBB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审计留痕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AEBB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合规认证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AEBB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iOA 协同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65760" y="4206240"/>
            <a:ext cx="2468880" cy="18288"/>
          </a:xfrm>
          <a:prstGeom prst="rect">
            <a:avLst/>
          </a:prstGeom>
          <a:solidFill>
            <a:srgbClr val="3A4A6B"/>
          </a:solidFill>
          <a:ln/>
        </p:spPr>
      </p:sp>
      <p:sp>
        <p:nvSpPr>
          <p:cNvPr id="7" name="Text 5"/>
          <p:cNvSpPr/>
          <p:nvPr/>
        </p:nvSpPr>
        <p:spPr>
          <a:xfrm>
            <a:off x="365760" y="4389120"/>
            <a:ext cx="2514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AD4E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六大支柱构成端—网—Agent 一体化安全体系，已通过中国信通院首批智能体治理评估。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429000" y="320040"/>
            <a:ext cx="4224528" cy="1572768"/>
          </a:xfrm>
          <a:prstGeom prst="roundRect">
            <a:avLst>
              <a:gd name="adj" fmla="val 3488"/>
            </a:avLst>
          </a:prstGeom>
          <a:solidFill>
            <a:srgbClr val="E1F5EE"/>
          </a:solidFill>
          <a:ln w="9525">
            <a:solidFill>
              <a:srgbClr val="0F6E56"/>
            </a:solidFill>
            <a:prstDash val="solid"/>
          </a:ln>
          <a:effectLst>
            <a:outerShdw blurRad="635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593592" y="466344"/>
            <a:ext cx="310896" cy="310896"/>
          </a:xfrm>
          <a:prstGeom prst="ellipse">
            <a:avLst/>
          </a:prstGeom>
          <a:solidFill>
            <a:srgbClr val="0F6E56"/>
          </a:solidFill>
          <a:ln/>
        </p:spPr>
      </p:sp>
      <p:sp>
        <p:nvSpPr>
          <p:cNvPr id="10" name="Text 8"/>
          <p:cNvSpPr/>
          <p:nvPr/>
        </p:nvSpPr>
        <p:spPr>
          <a:xfrm>
            <a:off x="3593592" y="4663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995928" y="466344"/>
            <a:ext cx="3511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4342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本地化执行 · 数据不出端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648456" y="832104"/>
            <a:ext cx="382219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08504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文件在本地处理，Excel／PDF／合同原始数据从不上传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08504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调用云端大模型仅传输必要指令与最小化上下文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08504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支持 VPC 私有化部署，满足金融、政企涉密场景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36408" y="320040"/>
            <a:ext cx="4224528" cy="1572768"/>
          </a:xfrm>
          <a:prstGeom prst="roundRect">
            <a:avLst>
              <a:gd name="adj" fmla="val 3488"/>
            </a:avLst>
          </a:prstGeom>
          <a:solidFill>
            <a:srgbClr val="E6F1FB"/>
          </a:solidFill>
          <a:ln w="9525">
            <a:solidFill>
              <a:srgbClr val="185FA5"/>
            </a:solidFill>
            <a:prstDash val="solid"/>
          </a:ln>
          <a:effectLst>
            <a:outerShdw blurRad="635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001000" y="466344"/>
            <a:ext cx="310896" cy="310896"/>
          </a:xfrm>
          <a:prstGeom prst="ellipse">
            <a:avLst/>
          </a:prstGeom>
          <a:solidFill>
            <a:srgbClr val="185FA5"/>
          </a:solidFill>
          <a:ln/>
        </p:spPr>
      </p:sp>
      <p:sp>
        <p:nvSpPr>
          <p:cNvPr id="15" name="Text 13"/>
          <p:cNvSpPr/>
          <p:nvPr/>
        </p:nvSpPr>
        <p:spPr>
          <a:xfrm>
            <a:off x="8001000" y="4663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403336" y="466344"/>
            <a:ext cx="3511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42C5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身份与权限管控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055864" y="832104"/>
            <a:ext cx="382219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0C44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接入腾讯统一身份 OneID，SSO 单点登录、多认证源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0C44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基于角色的最小权限模型，敏感操作二次认证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0C44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执行前弹出计划预览，文件级白名单，拦截高危路径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429000" y="2039112"/>
            <a:ext cx="4224528" cy="1572768"/>
          </a:xfrm>
          <a:prstGeom prst="roundRect">
            <a:avLst>
              <a:gd name="adj" fmla="val 3488"/>
            </a:avLst>
          </a:prstGeom>
          <a:solidFill>
            <a:srgbClr val="EEEDFE"/>
          </a:solidFill>
          <a:ln w="9525">
            <a:solidFill>
              <a:srgbClr val="534AB7"/>
            </a:solidFill>
            <a:prstDash val="solid"/>
          </a:ln>
          <a:effectLst>
            <a:outerShdw blurRad="635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593592" y="2185416"/>
            <a:ext cx="310896" cy="310896"/>
          </a:xfrm>
          <a:prstGeom prst="ellipse">
            <a:avLst/>
          </a:prstGeom>
          <a:solidFill>
            <a:srgbClr val="534AB7"/>
          </a:solidFill>
          <a:ln/>
        </p:spPr>
      </p:sp>
      <p:sp>
        <p:nvSpPr>
          <p:cNvPr id="20" name="Text 18"/>
          <p:cNvSpPr/>
          <p:nvPr/>
        </p:nvSpPr>
        <p:spPr>
          <a:xfrm>
            <a:off x="3593592" y="21854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995928" y="2185416"/>
            <a:ext cx="3511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1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Skill 运行安全：入口拦·运行检·兜底断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3648456" y="2551176"/>
            <a:ext cx="382219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3C34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第三方 Skill 须通过安全检测后方可启用，隔离沙箱运行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3C34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输入清理、异常指令检测、防提示词注入攻击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3C34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熔断机制兜底，安全沙箱隔离文件系统与网络访问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7836408" y="2039112"/>
            <a:ext cx="4224528" cy="1572768"/>
          </a:xfrm>
          <a:prstGeom prst="roundRect">
            <a:avLst>
              <a:gd name="adj" fmla="val 3488"/>
            </a:avLst>
          </a:prstGeom>
          <a:solidFill>
            <a:srgbClr val="FAEEDA"/>
          </a:solidFill>
          <a:ln w="9525">
            <a:solidFill>
              <a:srgbClr val="854F0B"/>
            </a:solidFill>
            <a:prstDash val="solid"/>
          </a:ln>
          <a:effectLst>
            <a:outerShdw blurRad="635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8001000" y="2185416"/>
            <a:ext cx="310896" cy="310896"/>
          </a:xfrm>
          <a:prstGeom prst="ellipse">
            <a:avLst/>
          </a:prstGeom>
          <a:solidFill>
            <a:srgbClr val="854F0B"/>
          </a:solidFill>
          <a:ln/>
        </p:spPr>
      </p:sp>
      <p:sp>
        <p:nvSpPr>
          <p:cNvPr id="25" name="Text 23"/>
          <p:cNvSpPr/>
          <p:nvPr/>
        </p:nvSpPr>
        <p:spPr>
          <a:xfrm>
            <a:off x="8001000" y="21854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403336" y="2185416"/>
            <a:ext cx="3511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41240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数据安全 · 全流程防护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055864" y="2551176"/>
            <a:ext cx="382219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63380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存储、传输、使用全链路 TLS 加密 + 最小权限原则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63380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批量确认、回收站机制，防止 AI 误删文件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63380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API 密钥／令牌经操作系统原生密钥链加密存储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037576" y="3282696"/>
            <a:ext cx="3822192" cy="256032"/>
          </a:xfrm>
          <a:prstGeom prst="rect">
            <a:avLst/>
          </a:prstGeom>
          <a:solidFill>
            <a:srgbClr val="FAC775"/>
          </a:solidFill>
          <a:ln w="6350">
            <a:solidFill>
              <a:srgbClr val="BA751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110728" y="3282696"/>
            <a:ext cx="3675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1240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★ 企业版承诺：客户数据与对话内容绝不用于任何模型训练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3429000" y="3758184"/>
            <a:ext cx="4224528" cy="1572768"/>
          </a:xfrm>
          <a:prstGeom prst="roundRect">
            <a:avLst>
              <a:gd name="adj" fmla="val 3488"/>
            </a:avLst>
          </a:prstGeom>
          <a:solidFill>
            <a:srgbClr val="FAECE7"/>
          </a:solidFill>
          <a:ln w="9525">
            <a:solidFill>
              <a:srgbClr val="993C1D"/>
            </a:solidFill>
            <a:prstDash val="solid"/>
          </a:ln>
          <a:effectLst>
            <a:outerShdw blurRad="635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3593592" y="3904488"/>
            <a:ext cx="310896" cy="310896"/>
          </a:xfrm>
          <a:prstGeom prst="ellipse">
            <a:avLst/>
          </a:prstGeom>
          <a:solidFill>
            <a:srgbClr val="993C1D"/>
          </a:solidFill>
          <a:ln/>
        </p:spPr>
      </p:sp>
      <p:sp>
        <p:nvSpPr>
          <p:cNvPr id="32" name="Text 30"/>
          <p:cNvSpPr/>
          <p:nvPr/>
        </p:nvSpPr>
        <p:spPr>
          <a:xfrm>
            <a:off x="3593592" y="39044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995928" y="3904488"/>
            <a:ext cx="3511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4A1B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审计留痕 · 推理可视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3648456" y="4270248"/>
            <a:ext cx="382219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712B1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每次执行生成唯一 TraceID，绑定真实账号与出口 IP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712B1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日志默认全记、不可删、不可绕，直通企业审计后台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712B1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推理过程可视化，高敏感操作审批，满足等保 2.0 三级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7836408" y="3758184"/>
            <a:ext cx="4224528" cy="1572768"/>
          </a:xfrm>
          <a:prstGeom prst="roundRect">
            <a:avLst>
              <a:gd name="adj" fmla="val 3488"/>
            </a:avLst>
          </a:prstGeom>
          <a:solidFill>
            <a:srgbClr val="FBEAF0"/>
          </a:solidFill>
          <a:ln w="9525">
            <a:solidFill>
              <a:srgbClr val="993556"/>
            </a:solidFill>
            <a:prstDash val="solid"/>
          </a:ln>
          <a:effectLst>
            <a:outerShdw blurRad="635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001000" y="3904488"/>
            <a:ext cx="310896" cy="310896"/>
          </a:xfrm>
          <a:prstGeom prst="ellipse">
            <a:avLst/>
          </a:prstGeom>
          <a:solidFill>
            <a:srgbClr val="993556"/>
          </a:solidFill>
          <a:ln/>
        </p:spPr>
      </p:sp>
      <p:sp>
        <p:nvSpPr>
          <p:cNvPr id="37" name="Text 35"/>
          <p:cNvSpPr/>
          <p:nvPr/>
        </p:nvSpPr>
        <p:spPr>
          <a:xfrm>
            <a:off x="8001000" y="39044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8403336" y="3904488"/>
            <a:ext cx="3511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4B15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腾讯 iOA 零信任 · 企业级协同</a:t>
            </a:r>
            <a:endParaRPr lang="en-US" sz="1350" dirty="0"/>
          </a:p>
        </p:txBody>
      </p:sp>
      <p:sp>
        <p:nvSpPr>
          <p:cNvPr id="39" name="Text 37"/>
          <p:cNvSpPr/>
          <p:nvPr/>
        </p:nvSpPr>
        <p:spPr>
          <a:xfrm>
            <a:off x="8055864" y="4270248"/>
            <a:ext cx="382219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72243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iOA 零信任网关做入口，SSO + 设备指纹绑定才能启用 Skill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>
                <a:solidFill>
                  <a:srgbClr val="72243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与安全沙箱双层拦截</a:t>
            </a:r>
            <a:r>
              <a:rPr lang="en-US" sz="1000" dirty="0">
                <a:solidFill>
                  <a:srgbClr val="72243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，终端安全基线 + 访问控制</a:t>
            </a:r>
            <a:endParaRPr lang="en-US" sz="100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000" dirty="0">
                <a:solidFill>
                  <a:srgbClr val="72243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多渠道 DLP 检测与溯源，防敏感数据外泄；策略统一下发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055864" y="5020056"/>
            <a:ext cx="38039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i="1" dirty="0">
                <a:solidFill>
                  <a:srgbClr val="9935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通俗比喻：验人验机器（谁能进）→ 体检+玻璃隔间（怎么干）→ 出口安检+可追查（别带走机密）</a:t>
            </a:r>
            <a:endParaRPr lang="en-US" sz="880" dirty="0"/>
          </a:p>
        </p:txBody>
      </p:sp>
      <p:sp>
        <p:nvSpPr>
          <p:cNvPr id="41" name="Shape 39"/>
          <p:cNvSpPr/>
          <p:nvPr/>
        </p:nvSpPr>
        <p:spPr>
          <a:xfrm>
            <a:off x="3429000" y="5495544"/>
            <a:ext cx="8631936" cy="749808"/>
          </a:xfrm>
          <a:prstGeom prst="roundRect">
            <a:avLst>
              <a:gd name="adj" fmla="val 6098"/>
            </a:avLst>
          </a:prstGeom>
          <a:solidFill>
            <a:srgbClr val="F1EFE8"/>
          </a:solidFill>
          <a:ln w="6350">
            <a:solidFill>
              <a:srgbClr val="B4B2A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630168" y="5586984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2C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合规认证与隐私承诺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5715000" y="5586984"/>
            <a:ext cx="1371600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6350">
            <a:solidFill>
              <a:srgbClr val="B4B2A9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715000" y="5586984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4444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信通院智能体治理评估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7223760" y="5586984"/>
            <a:ext cx="1266444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6350">
            <a:solidFill>
              <a:srgbClr val="B4B2A9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223760" y="5586984"/>
            <a:ext cx="12664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4444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ISO 27001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8627364" y="5586984"/>
            <a:ext cx="1266444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6350">
            <a:solidFill>
              <a:srgbClr val="B4B2A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627364" y="5586984"/>
            <a:ext cx="12664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4444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等保 2.0 三级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10030968" y="5586984"/>
            <a:ext cx="740664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6350">
            <a:solidFill>
              <a:srgbClr val="B4B2A9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030968" y="5586984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4444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GDPR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3630168" y="58978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4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遵循《数据安全法》《个人信息保护法》，境内数据存境内；企业数据物理隔离，客户对话数据不用于训练公共模型。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Macintosh PowerPoint</Application>
  <PresentationFormat>宽屏</PresentationFormat>
  <Paragraphs>48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Microsoft YaHei</vt:lpstr>
      <vt:lpstr>Arial</vt:lpstr>
      <vt:lpstr>Calibri</vt:lpstr>
      <vt:lpstr>Office Theme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WorkBuddy 安全能力全景</dc:title>
  <dc:subject>PptxGenJS Presentation</dc:subject>
  <dc:creator>WorkBuddy</dc:creator>
  <cp:lastModifiedBy>T178566</cp:lastModifiedBy>
  <cp:revision>2</cp:revision>
  <dcterms:created xsi:type="dcterms:W3CDTF">2026-07-13T06:05:17Z</dcterms:created>
  <dcterms:modified xsi:type="dcterms:W3CDTF">2026-07-13T07:49:15Z</dcterms:modified>
</cp:coreProperties>
</file>