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7"/>
    <p:restoredTop sz="94521"/>
  </p:normalViewPr>
  <p:slideViewPr>
    <p:cSldViewPr snapToGrid="0" snapToObjects="1">
      <p:cViewPr varScale="1">
        <p:scale>
          <a:sx n="160" d="100"/>
          <a:sy n="160" d="100"/>
        </p:scale>
        <p:origin x="9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083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altLang="zh-CN" sz="1200" b="1" dirty="0" err="1">
                <a:solidFill>
                  <a:srgbClr val="94A3B8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用户协议：</a:t>
            </a:r>
            <a:r>
              <a:rPr lang="en-US" altLang="zh-CN" sz="1200" dirty="0" err="1">
                <a:solidFill>
                  <a:srgbClr val="3B82F6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https</a:t>
            </a:r>
            <a:r>
              <a:rPr lang="en-US" altLang="zh-CN" sz="1200" dirty="0">
                <a:solidFill>
                  <a:srgbClr val="3B82F6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://</a:t>
            </a:r>
            <a:r>
              <a:rPr lang="en-US" altLang="zh-CN" sz="1200" dirty="0" err="1">
                <a:solidFill>
                  <a:srgbClr val="3B82F6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www.codebuddy.cn</a:t>
            </a:r>
            <a:r>
              <a:rPr lang="en-US" altLang="zh-CN" sz="1200" dirty="0">
                <a:solidFill>
                  <a:srgbClr val="3B82F6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/agreement/</a:t>
            </a:r>
            <a:endParaRPr lang="en-US" altLang="zh-CN" sz="12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altLang="zh-CN" sz="1200" b="1" dirty="0" err="1">
                <a:solidFill>
                  <a:srgbClr val="94A3B8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隐私协议：</a:t>
            </a:r>
            <a:r>
              <a:rPr lang="en-US" altLang="zh-CN" sz="1200" dirty="0" err="1">
                <a:solidFill>
                  <a:srgbClr val="3B82F6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https</a:t>
            </a:r>
            <a:r>
              <a:rPr lang="en-US" altLang="zh-CN" sz="1200" dirty="0">
                <a:solidFill>
                  <a:srgbClr val="3B82F6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://</a:t>
            </a:r>
            <a:r>
              <a:rPr lang="en-US" altLang="zh-CN" sz="1200" dirty="0" err="1">
                <a:solidFill>
                  <a:srgbClr val="3B82F6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privacy.qq.com</a:t>
            </a:r>
            <a:r>
              <a:rPr lang="en-US" altLang="zh-CN" sz="1200" dirty="0">
                <a:solidFill>
                  <a:srgbClr val="3B82F6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/document/preview/771d9a58551449e9a7e7445ebfe04966</a:t>
            </a:r>
            <a:endParaRPr lang="en-US" altLang="zh-CN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encentSans W3"/>
          <a:ea typeface="TencentSans W3"/>
          <a:cs typeface="TencentSans W3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TencentSans W3" pitchFamily="34" charset="0"/>
        <a:buChar char="•"/>
        <a:defRPr sz="3200" kern="1200">
          <a:solidFill>
            <a:schemeClr val="tx1"/>
          </a:solidFill>
          <a:latin typeface="TencentSans W3"/>
          <a:ea typeface="TencentSans W3"/>
          <a:cs typeface="TencentSans W3"/>
        </a:defRPr>
      </a:lvl1pPr>
      <a:lvl2pPr marL="742950" indent="-285750" algn="l" defTabSz="914400" rtl="0" eaLnBrk="1" latinLnBrk="0" hangingPunct="1">
        <a:spcBef>
          <a:spcPct val="20000"/>
        </a:spcBef>
        <a:buFont typeface="TencentSans W3" pitchFamily="34" charset="0"/>
        <a:buChar char="–"/>
        <a:defRPr sz="2800" kern="1200">
          <a:solidFill>
            <a:schemeClr val="tx1"/>
          </a:solidFill>
          <a:latin typeface="TencentSans W3"/>
          <a:ea typeface="TencentSans W3"/>
          <a:cs typeface="TencentSans W3"/>
        </a:defRPr>
      </a:lvl2pPr>
      <a:lvl3pPr marL="1143000" indent="-228600" algn="l" defTabSz="914400" rtl="0" eaLnBrk="1" latinLnBrk="0" hangingPunct="1">
        <a:spcBef>
          <a:spcPct val="20000"/>
        </a:spcBef>
        <a:buFont typeface="TencentSans W3" pitchFamily="34" charset="0"/>
        <a:buChar char="•"/>
        <a:defRPr sz="2400" kern="1200">
          <a:solidFill>
            <a:schemeClr val="tx1"/>
          </a:solidFill>
          <a:latin typeface="TencentSans W3"/>
          <a:ea typeface="TencentSans W3"/>
          <a:cs typeface="TencentSans W3"/>
        </a:defRPr>
      </a:lvl3pPr>
      <a:lvl4pPr marL="1600200" indent="-228600" algn="l" defTabSz="914400" rtl="0" eaLnBrk="1" latinLnBrk="0" hangingPunct="1">
        <a:spcBef>
          <a:spcPct val="20000"/>
        </a:spcBef>
        <a:buFont typeface="TencentSans W3" pitchFamily="34" charset="0"/>
        <a:buChar char="–"/>
        <a:defRPr sz="2000" kern="1200">
          <a:solidFill>
            <a:schemeClr val="tx1"/>
          </a:solidFill>
          <a:latin typeface="TencentSans W3"/>
          <a:ea typeface="TencentSans W3"/>
          <a:cs typeface="TencentSans W3"/>
        </a:defRPr>
      </a:lvl4pPr>
      <a:lvl5pPr marL="2057400" indent="-228600" algn="l" defTabSz="914400" rtl="0" eaLnBrk="1" latinLnBrk="0" hangingPunct="1">
        <a:spcBef>
          <a:spcPct val="20000"/>
        </a:spcBef>
        <a:buFont typeface="TencentSans W3" pitchFamily="34" charset="0"/>
        <a:buChar char="»"/>
        <a:defRPr sz="2000" kern="1200">
          <a:solidFill>
            <a:schemeClr val="tx1"/>
          </a:solidFill>
          <a:latin typeface="TencentSans W3"/>
          <a:ea typeface="TencentSans W3"/>
          <a:cs typeface="TencentSans W3"/>
        </a:defRPr>
      </a:lvl5pPr>
      <a:lvl6pPr marL="2514600" indent="-228600" algn="l" defTabSz="914400" rtl="0" eaLnBrk="1" latinLnBrk="0" hangingPunct="1">
        <a:spcBef>
          <a:spcPct val="20000"/>
        </a:spcBef>
        <a:buFont typeface="TencentSans W3" pitchFamily="34" charset="0"/>
        <a:buChar char="•"/>
        <a:defRPr sz="2000" kern="1200">
          <a:solidFill>
            <a:schemeClr val="tx1"/>
          </a:solidFill>
          <a:latin typeface="TencentSans W3"/>
          <a:ea typeface="TencentSans W3"/>
          <a:cs typeface="TencentSans W3"/>
        </a:defRPr>
      </a:lvl6pPr>
      <a:lvl7pPr marL="2971800" indent="-228600" algn="l" defTabSz="914400" rtl="0" eaLnBrk="1" latinLnBrk="0" hangingPunct="1">
        <a:spcBef>
          <a:spcPct val="20000"/>
        </a:spcBef>
        <a:buFont typeface="TencentSans W3" pitchFamily="34" charset="0"/>
        <a:buChar char="•"/>
        <a:defRPr sz="2000" kern="1200">
          <a:solidFill>
            <a:schemeClr val="tx1"/>
          </a:solidFill>
          <a:latin typeface="TencentSans W3"/>
          <a:ea typeface="TencentSans W3"/>
          <a:cs typeface="TencentSans W3"/>
        </a:defRPr>
      </a:lvl7pPr>
      <a:lvl8pPr marL="3429000" indent="-228600" algn="l" defTabSz="914400" rtl="0" eaLnBrk="1" latinLnBrk="0" hangingPunct="1">
        <a:spcBef>
          <a:spcPct val="20000"/>
        </a:spcBef>
        <a:buFont typeface="TencentSans W3" pitchFamily="34" charset="0"/>
        <a:buChar char="•"/>
        <a:defRPr sz="2000" kern="1200">
          <a:solidFill>
            <a:schemeClr val="tx1"/>
          </a:solidFill>
          <a:latin typeface="TencentSans W3"/>
          <a:ea typeface="TencentSans W3"/>
          <a:cs typeface="TencentSans W3"/>
        </a:defRPr>
      </a:lvl8pPr>
      <a:lvl9pPr marL="3886200" indent="-228600" algn="l" defTabSz="914400" rtl="0" eaLnBrk="1" latinLnBrk="0" hangingPunct="1">
        <a:spcBef>
          <a:spcPct val="20000"/>
        </a:spcBef>
        <a:buFont typeface="TencentSans W3" pitchFamily="34" charset="0"/>
        <a:buChar char="•"/>
        <a:defRPr sz="2000" kern="1200">
          <a:solidFill>
            <a:schemeClr val="tx1"/>
          </a:solidFill>
          <a:latin typeface="TencentSans W3"/>
          <a:ea typeface="TencentSans W3"/>
          <a:cs typeface="TencentSans W3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TencentSans W3"/>
          <a:ea typeface="TencentSans W3"/>
          <a:cs typeface="TencentSans W3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TencentSans W3"/>
          <a:ea typeface="TencentSans W3"/>
          <a:cs typeface="TencentSans W3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TencentSans W3"/>
          <a:ea typeface="TencentSans W3"/>
          <a:cs typeface="TencentSans W3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TencentSans W3"/>
          <a:ea typeface="TencentSans W3"/>
          <a:cs typeface="TencentSans W3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TencentSans W3"/>
          <a:ea typeface="TencentSans W3"/>
          <a:cs typeface="TencentSans W3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TencentSans W3"/>
          <a:ea typeface="TencentSans W3"/>
          <a:cs typeface="TencentSans W3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TencentSans W3"/>
          <a:ea typeface="TencentSans W3"/>
          <a:cs typeface="TencentSans W3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TencentSans W3"/>
          <a:ea typeface="TencentSans W3"/>
          <a:cs typeface="TencentSans W3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TencentSans W3"/>
          <a:ea typeface="TencentSans W3"/>
          <a:cs typeface="TencentSans W3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640" y="548640"/>
            <a:ext cx="1188720" cy="11887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7830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WorkBuddy</a:t>
            </a:r>
            <a:endParaRPr lang="en-US" sz="4400" dirty="0"/>
          </a:p>
        </p:txBody>
      </p:sp>
      <p:sp>
        <p:nvSpPr>
          <p:cNvPr id="5" name="Text 2"/>
          <p:cNvSpPr/>
          <p:nvPr/>
        </p:nvSpPr>
        <p:spPr>
          <a:xfrm>
            <a:off x="457200" y="2468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2972F4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安全性整体方案说明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457200" y="3108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94A3B8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AI 原生桌面智能体  |  企业级安全合规保障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F284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5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Tencent Cloud  |  腾讯云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27432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93B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目 录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822960"/>
            <a:ext cx="1097280" cy="36576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640080" y="1188720"/>
            <a:ext cx="548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52D8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01</a:t>
            </a:r>
            <a:endParaRPr lang="en-US" sz="20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440" y="1243584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1887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安全架构总览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691640" y="143560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三层纵深防御体系概览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40080" y="1691640"/>
            <a:ext cx="7772400" cy="0"/>
          </a:xfrm>
          <a:prstGeom prst="line">
            <a:avLst/>
          </a:prstGeom>
          <a:noFill/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Text 7"/>
          <p:cNvSpPr/>
          <p:nvPr/>
        </p:nvSpPr>
        <p:spPr>
          <a:xfrm>
            <a:off x="640080" y="1719072"/>
            <a:ext cx="548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52D8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02</a:t>
            </a:r>
            <a:endParaRPr lang="en-US" sz="20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40" y="1773936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91640" y="171907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技术防御层：沙箱隔离与权限控制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1691640" y="1965960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文件系统隔离 / 网络隔离 / 防沙箱逃逸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640080" y="2221992"/>
            <a:ext cx="7772400" cy="0"/>
          </a:xfrm>
          <a:prstGeom prst="line">
            <a:avLst/>
          </a:prstGeom>
          <a:noFill/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1"/>
          <p:cNvSpPr/>
          <p:nvPr/>
        </p:nvSpPr>
        <p:spPr>
          <a:xfrm>
            <a:off x="640080" y="2249424"/>
            <a:ext cx="548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52D8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03</a:t>
            </a:r>
            <a:endParaRPr lang="en-US" sz="20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40" y="230428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91640" y="224942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管理管控层：企业级统一管控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1691640" y="2496312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SSO / Credit 控制 / IP 白名单 / 权限管理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640080" y="2752344"/>
            <a:ext cx="7772400" cy="0"/>
          </a:xfrm>
          <a:prstGeom prst="line">
            <a:avLst/>
          </a:prstGeom>
          <a:noFill/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5"/>
          <p:cNvSpPr/>
          <p:nvPr/>
        </p:nvSpPr>
        <p:spPr>
          <a:xfrm>
            <a:off x="640080" y="2779776"/>
            <a:ext cx="548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52D8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04</a:t>
            </a:r>
            <a:endParaRPr lang="en-US" sz="2000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4440" y="2834640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91640" y="2779776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合规与审计层：数据保护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1691640" y="3026664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Skill 安全审计 / 隐私协议 / 合规保障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640080" y="3282696"/>
            <a:ext cx="7772400" cy="0"/>
          </a:xfrm>
          <a:prstGeom prst="line">
            <a:avLst/>
          </a:prstGeom>
          <a:noFill/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19"/>
          <p:cNvSpPr/>
          <p:nvPr/>
        </p:nvSpPr>
        <p:spPr>
          <a:xfrm>
            <a:off x="640080" y="3310128"/>
            <a:ext cx="548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52D8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05</a:t>
            </a:r>
            <a:endParaRPr lang="en-US" sz="2000" dirty="0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4440" y="3364992"/>
            <a:ext cx="329184" cy="32918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691640" y="3310128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通信安全与网关</a:t>
            </a:r>
            <a:endParaRPr lang="en-US" sz="1500" dirty="0"/>
          </a:p>
        </p:txBody>
      </p:sp>
      <p:sp>
        <p:nvSpPr>
          <p:cNvPr id="28" name="Text 21"/>
          <p:cNvSpPr/>
          <p:nvPr/>
        </p:nvSpPr>
        <p:spPr>
          <a:xfrm>
            <a:off x="1691640" y="3557016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HTTPS 全链路加密 / IM 通道安全 / 安全通信网关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640080" y="3813048"/>
            <a:ext cx="7772400" cy="0"/>
          </a:xfrm>
          <a:prstGeom prst="line">
            <a:avLst/>
          </a:prstGeom>
          <a:noFill/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3"/>
          <p:cNvSpPr/>
          <p:nvPr/>
        </p:nvSpPr>
        <p:spPr>
          <a:xfrm>
            <a:off x="640080" y="3840480"/>
            <a:ext cx="548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52D8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06</a:t>
            </a:r>
            <a:endParaRPr lang="en-US" sz="2000" dirty="0"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4440" y="3895344"/>
            <a:ext cx="329184" cy="32918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1691640" y="38404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VPC 专享版安全架构</a:t>
            </a:r>
            <a:endParaRPr lang="en-US" sz="1500" dirty="0"/>
          </a:p>
        </p:txBody>
      </p:sp>
      <p:sp>
        <p:nvSpPr>
          <p:cNvPr id="33" name="Text 25"/>
          <p:cNvSpPr/>
          <p:nvPr/>
        </p:nvSpPr>
        <p:spPr>
          <a:xfrm>
            <a:off x="1691640" y="408736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物理隔离 / 数据主权 / 零泄露保障</a:t>
            </a:r>
            <a:endParaRPr lang="en-US" sz="1050" dirty="0"/>
          </a:p>
        </p:txBody>
      </p:sp>
      <p:sp>
        <p:nvSpPr>
          <p:cNvPr id="34" name="Shape 26"/>
          <p:cNvSpPr/>
          <p:nvPr/>
        </p:nvSpPr>
        <p:spPr>
          <a:xfrm>
            <a:off x="640080" y="4343400"/>
            <a:ext cx="7772400" cy="0"/>
          </a:xfrm>
          <a:prstGeom prst="line">
            <a:avLst/>
          </a:prstGeom>
          <a:noFill/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Text 27"/>
          <p:cNvSpPr/>
          <p:nvPr/>
        </p:nvSpPr>
        <p:spPr>
          <a:xfrm>
            <a:off x="640080" y="4370832"/>
            <a:ext cx="548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52D8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07</a:t>
            </a:r>
            <a:endParaRPr lang="en-US" sz="2000" dirty="0"/>
          </a:p>
        </p:txBody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4440" y="4425696"/>
            <a:ext cx="329184" cy="329184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1691640" y="43708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安全能力全景总结</a:t>
            </a:r>
            <a:endParaRPr lang="en-US" sz="1500" dirty="0"/>
          </a:p>
        </p:txBody>
      </p:sp>
      <p:sp>
        <p:nvSpPr>
          <p:cNvPr id="38" name="Text 29"/>
          <p:cNvSpPr/>
          <p:nvPr/>
        </p:nvSpPr>
        <p:spPr>
          <a:xfrm>
            <a:off x="1691640" y="4617720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安全特性一览与合规资质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1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128016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0052D8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01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安全架构总览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40080" y="26974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三层纵深防御 · 全面守护企业数据安全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3200400"/>
            <a:ext cx="1371600" cy="36576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457200" y="20116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93B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WorkBuddy 三层纵深防御安全体系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通过 "沙箱隔离" 确保操作影响范围可控，通过 "企业管控后台" 让管理员掌握主动权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269748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2697480" cy="73152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1417320" y="1463040"/>
            <a:ext cx="777240" cy="777240"/>
          </a:xfrm>
          <a:prstGeom prst="ellipse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480" y="1600200"/>
            <a:ext cx="502920" cy="5029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2377440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技术防御层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57200" y="2670048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沙箱隔离与权限控制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731520" y="3063240"/>
            <a:ext cx="2148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✓"/>
            </a:pPr>
            <a:r>
              <a:rPr lang="en-US" sz="1100" dirty="0">
                <a:solidFill>
                  <a:srgbClr val="1E293B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Bash 命令沙箱严格隔离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✓"/>
            </a:pPr>
            <a:r>
              <a:rPr lang="en-US" sz="1100" dirty="0">
                <a:solidFill>
                  <a:srgbClr val="1E293B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文件系统访问限制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✓"/>
            </a:pPr>
            <a:r>
              <a:rPr lang="en-US" sz="1100" dirty="0" err="1">
                <a:solidFill>
                  <a:srgbClr val="1E293B"/>
                </a:solidFill>
                <a:latin typeface="TencentSans W3" pitchFamily="34" charset="0"/>
                <a:cs typeface="TencentSans W3" pitchFamily="34" charset="-120"/>
              </a:rPr>
              <a:t>高危命令识别与执行确认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3337560" y="1188720"/>
            <a:ext cx="269748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0"/>
          <p:cNvSpPr/>
          <p:nvPr/>
        </p:nvSpPr>
        <p:spPr>
          <a:xfrm>
            <a:off x="3337560" y="1188720"/>
            <a:ext cx="2697480" cy="73152"/>
          </a:xfrm>
          <a:prstGeom prst="rect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1"/>
          <p:cNvSpPr/>
          <p:nvPr/>
        </p:nvSpPr>
        <p:spPr>
          <a:xfrm>
            <a:off x="4297680" y="1463040"/>
            <a:ext cx="777240" cy="777240"/>
          </a:xfrm>
          <a:prstGeom prst="ellipse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840" y="1600200"/>
            <a:ext cx="502920" cy="50292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337560" y="2377440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管理管控层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3337560" y="2670048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企业级统一管控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3611880" y="3063240"/>
            <a:ext cx="2148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✓"/>
            </a:pPr>
            <a:r>
              <a:rPr lang="en-US" sz="1100" dirty="0">
                <a:solidFill>
                  <a:srgbClr val="1E293B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SSO 单点登录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✓"/>
            </a:pPr>
            <a:r>
              <a:rPr lang="en-US" sz="1100" dirty="0">
                <a:solidFill>
                  <a:srgbClr val="1E293B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Credit 额度控制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✓"/>
            </a:pPr>
            <a:r>
              <a:rPr lang="en-US" sz="1100" dirty="0">
                <a:solidFill>
                  <a:srgbClr val="1E293B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IP 白名单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✓"/>
            </a:pPr>
            <a:r>
              <a:rPr lang="en-US" sz="1100" dirty="0">
                <a:solidFill>
                  <a:srgbClr val="1E293B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精细化工具调用权限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6217920" y="1188720"/>
            <a:ext cx="2697480" cy="34747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6"/>
          <p:cNvSpPr/>
          <p:nvPr/>
        </p:nvSpPr>
        <p:spPr>
          <a:xfrm>
            <a:off x="6217920" y="1188720"/>
            <a:ext cx="2697480" cy="73152"/>
          </a:xfrm>
          <a:prstGeom prst="rect">
            <a:avLst/>
          </a:prstGeom>
          <a:solidFill>
            <a:srgbClr val="06B6D4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7"/>
          <p:cNvSpPr/>
          <p:nvPr/>
        </p:nvSpPr>
        <p:spPr>
          <a:xfrm>
            <a:off x="7178040" y="1463040"/>
            <a:ext cx="777240" cy="777240"/>
          </a:xfrm>
          <a:prstGeom prst="ellipse">
            <a:avLst/>
          </a:prstGeom>
          <a:solidFill>
            <a:srgbClr val="06B6D4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1600200"/>
            <a:ext cx="502920" cy="50292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217920" y="2377440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合规审计层</a:t>
            </a:r>
            <a:endParaRPr lang="en-US" sz="1600" dirty="0"/>
          </a:p>
        </p:txBody>
      </p:sp>
      <p:sp>
        <p:nvSpPr>
          <p:cNvPr id="24" name="Text 19"/>
          <p:cNvSpPr/>
          <p:nvPr/>
        </p:nvSpPr>
        <p:spPr>
          <a:xfrm>
            <a:off x="6217920" y="2670048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数据保护与合规</a:t>
            </a:r>
            <a:endParaRPr lang="en-US" sz="1000" dirty="0"/>
          </a:p>
        </p:txBody>
      </p:sp>
      <p:sp>
        <p:nvSpPr>
          <p:cNvPr id="25" name="Text 20"/>
          <p:cNvSpPr/>
          <p:nvPr/>
        </p:nvSpPr>
        <p:spPr>
          <a:xfrm>
            <a:off x="6492240" y="3063240"/>
            <a:ext cx="2148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✓"/>
            </a:pPr>
            <a:r>
              <a:rPr lang="en-US" sz="1100" dirty="0">
                <a:solidFill>
                  <a:srgbClr val="1E293B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Skill 安全审计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✓"/>
            </a:pPr>
            <a:r>
              <a:rPr lang="en-US" sz="1100" dirty="0">
                <a:solidFill>
                  <a:srgbClr val="1E293B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腾讯安全团队联动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✓"/>
            </a:pPr>
            <a:r>
              <a:rPr lang="en-US" sz="1100" dirty="0">
                <a:solidFill>
                  <a:srgbClr val="1E293B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用户/隐私协议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✓"/>
            </a:pPr>
            <a:r>
              <a:rPr lang="en-US" sz="1100" dirty="0">
                <a:solidFill>
                  <a:srgbClr val="1E293B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数据本地执行不上传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1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128016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0052D8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02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技术防御层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40080" y="26974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沙箱隔离与权限控制 · AI 操作的核心防线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3200400"/>
            <a:ext cx="1371600" cy="36576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93B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Bash 命令沙箱：AI 操作与真实系统严格隔离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WorkBuddy 内置的 Bash 命令沙箱能将 AI 执行的所有操作与真实操作系统进行严格隔离，这是防止误操作和恶意行为的核心防线。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1134275" y="1188720"/>
            <a:ext cx="2697480" cy="3520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1134275" y="1188720"/>
            <a:ext cx="54864" cy="3520440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875" y="1417320"/>
            <a:ext cx="411480" cy="411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62875" y="19659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文件系统隔离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62875" y="228600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52D8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沙箱化的命令只能访问预先由管理员或用户明确允许的目录（即"工作空间"）。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1362875" y="2926080"/>
            <a:ext cx="2286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无法触及系统关键文件（如 /etc, /bin）、用户个人敏感资料（如 .ssh/ 目录）以及其他未授权的项目文件。即使员工发出错误指令，删除操作也只会被限制在指定的沙箱目录内，不会影响到内网其他服务器或关键系统文件。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4572000" y="1188720"/>
            <a:ext cx="2697480" cy="3520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4"/>
          <p:cNvSpPr/>
          <p:nvPr/>
        </p:nvSpPr>
        <p:spPr>
          <a:xfrm>
            <a:off x="4572000" y="1188720"/>
            <a:ext cx="54864" cy="3520440"/>
          </a:xfrm>
          <a:prstGeom prst="rect">
            <a:avLst/>
          </a:prstGeom>
          <a:solidFill>
            <a:srgbClr val="EF4444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417320"/>
            <a:ext cx="411480" cy="41148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4800600" y="19659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防"沙箱逃逸"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4800600" y="228600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52D8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沙箱默认阻止对 WorkBuddy 自身配置文件的写入。</a:t>
            </a:r>
            <a:endParaRPr lang="en-US" sz="1100" dirty="0"/>
          </a:p>
        </p:txBody>
      </p:sp>
      <p:sp>
        <p:nvSpPr>
          <p:cNvPr id="22" name="Text 17"/>
          <p:cNvSpPr/>
          <p:nvPr/>
        </p:nvSpPr>
        <p:spPr>
          <a:xfrm>
            <a:off x="4800600" y="2926080"/>
            <a:ext cx="2286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防止攻击者通过修改配置来植入持久化恶意脚本，从而确保隔离环境不会被突破，保障运行时环境的完整性。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128016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0052D8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03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管理管控层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40080" y="26974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企业级统一管控 · 管理员掌握主动权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3200400"/>
            <a:ext cx="1371600" cy="36576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457200" y="20116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93B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企业级统一管控能力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217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企业管理员拥有强大的后台管理能力，可以从组织层面制定和执行安全规范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402336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57200" y="1097280"/>
            <a:ext cx="54864" cy="1737360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801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80160" y="12801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SSO 单点登录与组织架构同步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85800" y="178308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支持统一身份认证（SSO 单点登录），组织架构自动同步，确保人员与权限的一致性管理。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4663440" y="1097280"/>
            <a:ext cx="54864" cy="1737360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1280160"/>
            <a:ext cx="457200" cy="4572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86400" y="12801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成员授权与 Credit 额度控制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892040" y="178308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管理员可以为不同部门、角色的员工设置差异化的 AI 使用额度，从资源消耗层面进行约束，防止资源滥用。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457200" y="3017520"/>
            <a:ext cx="402336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2"/>
          <p:cNvSpPr/>
          <p:nvPr/>
        </p:nvSpPr>
        <p:spPr>
          <a:xfrm>
            <a:off x="457200" y="3017520"/>
            <a:ext cx="54864" cy="1737360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200400"/>
            <a:ext cx="457200" cy="4572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280160" y="32004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IP 白名单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85800" y="370332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可以在后台配置网络策略，限制只有公司内网特定 IP 段的设备才能登录和使用 WorkBuddy，杜绝外部访问。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4663440" y="3017520"/>
            <a:ext cx="4023360" cy="17373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6"/>
          <p:cNvSpPr/>
          <p:nvPr/>
        </p:nvSpPr>
        <p:spPr>
          <a:xfrm>
            <a:off x="4663440" y="3017520"/>
            <a:ext cx="54864" cy="1737360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2040" y="3200400"/>
            <a:ext cx="457200" cy="4572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486400" y="32004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精细化工具调用权限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4892040" y="370332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用户可以像配置防火墙一样，为 AI 设定精细的工具调用权限（允许、询问、拒绝），严格控制其对文件、命令和网络的访问能力。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1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128016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0052D8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04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合规与审计层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40080" y="26974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数据保护 · Skill 安全审计 · 合规保障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3200400"/>
            <a:ext cx="1371600" cy="36576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93B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合规与审计层：数据保护全方位保障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868680"/>
            <a:ext cx="4023360" cy="3840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57200" y="868680"/>
            <a:ext cx="402336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097280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80160" y="111556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Skill 安全审计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31520" y="1645920"/>
            <a:ext cx="34747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联动腾讯安全团队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对于来自社区或第三方的技能包，WorkBuddy 与腾讯安全团队联动，进行分级风险判别和安全审计。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skill-scanner 本地安全检查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提供 skill-scanner 等工具，供用户在安装前进行本地安全检查，主动防御潜在风险。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数据本地执行不上传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050" dirty="0" err="1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所有数据在用户本地环境中执行处理，从根本上杜绝数据泄露风险。服务端仅处理数据片段</a:t>
            </a:r>
            <a:r>
              <a:rPr lang="zh-CN" alt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，用后即弃，不保存，不用于模型训练。数据</a:t>
            </a:r>
            <a:r>
              <a:rPr lang="en-US" altLang="zh-CN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0</a:t>
            </a:r>
            <a:r>
              <a:rPr lang="zh-CN" alt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外泄。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663440" y="868680"/>
            <a:ext cx="4023360" cy="3840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7"/>
          <p:cNvSpPr/>
          <p:nvPr/>
        </p:nvSpPr>
        <p:spPr>
          <a:xfrm>
            <a:off x="4663440" y="868680"/>
            <a:ext cx="4023360" cy="54864"/>
          </a:xfrm>
          <a:prstGeom prst="rect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109728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86400" y="111556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隐私保护与合规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937760" y="1645920"/>
            <a:ext cx="34747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《用户协议》与《隐私协议》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Workbuddy 非常重视用户信息的保护，按照法律法规要求，采取相应的安全保护措施，并提供完善的用户协议与隐私协议。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信息收集与使用透明化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对该产品如何收集、使用、存储和共享您的信息，以及为您提供的访问、更新、控制和保护这些信息的方法进行完整说明。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全面符合国内企业合规要求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遵循国家网络安全法、数据安全法、个人信息保护法等法律法规，全面满足企业合规需求。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1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128016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0052D8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05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通信安全与网关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40080" y="26974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HTTPS 全链路加密 · IM 通道安全 · 安全通信网关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3200400"/>
            <a:ext cx="1371600" cy="36576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93B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通信安全与网关保障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777240"/>
            <a:ext cx="8229600" cy="128016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57200" y="777240"/>
            <a:ext cx="54864" cy="1280160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00584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1600" y="8686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HTTPS 全链路加密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858000" y="896112"/>
            <a:ext cx="1645920" cy="256032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6858000" y="896112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全链路加密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371600" y="1188720"/>
            <a:ext cx="6949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所有数据传输采用 HTTPS 全链路加密，确保数据在传输过程中不被窃听、篡改或中间人攻击。支持 TLS 1.2/1.3 加密协议，保障通信安全。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194560"/>
            <a:ext cx="8229600" cy="128016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9"/>
          <p:cNvSpPr/>
          <p:nvPr/>
        </p:nvSpPr>
        <p:spPr>
          <a:xfrm>
            <a:off x="457200" y="2194560"/>
            <a:ext cx="54864" cy="1280160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2423160"/>
            <a:ext cx="457200" cy="4572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371600" y="22860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IM 内置 Websocket 通道通信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6858000" y="2313432"/>
            <a:ext cx="1645920" cy="256032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2"/>
          <p:cNvSpPr/>
          <p:nvPr/>
        </p:nvSpPr>
        <p:spPr>
          <a:xfrm>
            <a:off x="6858000" y="2313432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非内网入侵方式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1371600" y="2606040"/>
            <a:ext cx="6949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通过主流 IM（企业微信、QQ、钉钉、飞书等）内置的 Websocket 通道进行通信，而非企业内网入侵方式。这意味着不需要在企业防火墙上开放额外端口，完全复用已有的安全通道。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457200" y="3611880"/>
            <a:ext cx="8229600" cy="128016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5"/>
          <p:cNvSpPr/>
          <p:nvPr/>
        </p:nvSpPr>
        <p:spPr>
          <a:xfrm>
            <a:off x="457200" y="3611880"/>
            <a:ext cx="54864" cy="1280160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3840480"/>
            <a:ext cx="457200" cy="45720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371600" y="37033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安全通信网关</a:t>
            </a:r>
            <a:endParaRPr lang="en-US" sz="1400" dirty="0"/>
          </a:p>
        </p:txBody>
      </p:sp>
      <p:sp>
        <p:nvSpPr>
          <p:cNvPr id="22" name="Shape 17"/>
          <p:cNvSpPr/>
          <p:nvPr/>
        </p:nvSpPr>
        <p:spPr>
          <a:xfrm>
            <a:off x="6858000" y="3730752"/>
            <a:ext cx="1645920" cy="256032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18"/>
          <p:cNvSpPr/>
          <p:nvPr/>
        </p:nvSpPr>
        <p:spPr>
          <a:xfrm>
            <a:off x="6858000" y="3730752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安全网关认证</a:t>
            </a:r>
            <a:endParaRPr lang="en-US" sz="900" dirty="0"/>
          </a:p>
        </p:txBody>
      </p:sp>
      <p:sp>
        <p:nvSpPr>
          <p:cNvPr id="24" name="Text 19"/>
          <p:cNvSpPr/>
          <p:nvPr/>
        </p:nvSpPr>
        <p:spPr>
          <a:xfrm>
            <a:off x="1371600" y="4023360"/>
            <a:ext cx="6949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内置安全通信网关，支持 Gateway Token 认证与连接鉴权，配合 SSO / 企业认证及 Role 权限控制，确保每一次连接都经过严格验证。支持 HTTPS 加密，不依赖 frp/ngrok/Tailscale 等第三方穿透工具。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1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128016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0052D8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06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VPC 专享版安全架构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40080" y="26974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物理隔离 · 数据主权 · 零泄露保障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3200400"/>
            <a:ext cx="1371600" cy="36576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457200" y="20116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93B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VPC 专享版：企业专属安全云环境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217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在腾讯云上为您提供一个专属、物理隔离的虚拟私有云（VPC）环境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2697480" cy="25603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57200" y="1097280"/>
            <a:ext cx="269748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325880"/>
            <a:ext cx="411480" cy="411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85800" y="182880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物理级隔离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85800" y="214884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后台服务、数据库、向量数据库等所有组件都部署在独立 VPC 内，与其他租户实现物理隔离，从根本上杜绝数据泄露或被其他租户访问的风险。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337560" y="1097280"/>
            <a:ext cx="2697480" cy="25603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3337560" y="1097280"/>
            <a:ext cx="2697480" cy="54864"/>
          </a:xfrm>
          <a:prstGeom prst="rect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160" y="1325880"/>
            <a:ext cx="411480" cy="4114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66160" y="182880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封闭网络环境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566160" y="214884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所有服务间的通信均在专属 VPC 内网中进行，形成封闭网络。企业可通过私有链接从办公内网直接访问，避免公网传输的安全隐患。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6217920" y="1097280"/>
            <a:ext cx="2697480" cy="25603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2"/>
          <p:cNvSpPr/>
          <p:nvPr/>
        </p:nvSpPr>
        <p:spPr>
          <a:xfrm>
            <a:off x="6217920" y="1097280"/>
            <a:ext cx="2697480" cy="54864"/>
          </a:xfrm>
          <a:prstGeom prst="rect">
            <a:avLst/>
          </a:prstGeom>
          <a:solidFill>
            <a:srgbClr val="06B6D4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520" y="1325880"/>
            <a:ext cx="411480" cy="41148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46520" y="182880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数据主权与零泄露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446520" y="214884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企业拥有该 VPC 环境的绝对网络控制权和数据主权，实现代码和数据"零泄露"的高级安全要求。后续将支持多个 VPC 版本。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457200" y="3840480"/>
            <a:ext cx="8229600" cy="960120"/>
          </a:xfrm>
          <a:prstGeom prst="rect">
            <a:avLst/>
          </a:prstGeom>
          <a:solidFill>
            <a:srgbClr val="0F284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6"/>
          <p:cNvSpPr/>
          <p:nvPr/>
        </p:nvSpPr>
        <p:spPr>
          <a:xfrm>
            <a:off x="640080" y="38862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SaaS 多租户模式 vs VPC 专享版</a:t>
            </a:r>
            <a:endParaRPr lang="en-US" sz="1300" dirty="0"/>
          </a:p>
        </p:txBody>
      </p:sp>
      <p:sp>
        <p:nvSpPr>
          <p:cNvPr id="22" name="Text 17"/>
          <p:cNvSpPr/>
          <p:nvPr/>
        </p:nvSpPr>
        <p:spPr>
          <a:xfrm>
            <a:off x="640080" y="420624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94A3B8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标准 SaaS：</a:t>
            </a:r>
            <a:r>
              <a:rPr lang="en-US" sz="1000" dirty="0">
                <a:solidFill>
                  <a:srgbClr val="94A3B8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共享基础设施，逻辑隔离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640080" y="44348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972F4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VPC 专享版：</a:t>
            </a:r>
            <a:r>
              <a:rPr lang="en-US" sz="1000" dirty="0">
                <a:solidFill>
                  <a:srgbClr val="2972F4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专属环境，物理隔离，绝对控制权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1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640080" y="128016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0052D8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07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安全能力全景总结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40080" y="26974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全方位安全特性一览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3200400"/>
            <a:ext cx="1371600" cy="36576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457200" y="18288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93B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WorkBuddy 安全能力全景一览</a:t>
            </a:r>
            <a:endParaRPr lang="en-US" sz="20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024208"/>
              </p:ext>
            </p:extLst>
          </p:nvPr>
        </p:nvGraphicFramePr>
        <p:xfrm>
          <a:off x="457200" y="685800"/>
          <a:ext cx="8229600" cy="3803904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安全层级</a:t>
                      </a:r>
                      <a:endParaRPr lang="en-US" sz="10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安全能力</a:t>
                      </a:r>
                      <a:endParaRPr lang="en-US" sz="10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具体说明</a:t>
                      </a:r>
                      <a:endParaRPr lang="en-US" sz="10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">
                <a:tc row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技术防御层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文件系统沙箱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475569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限制 AI 仅访问指定工作空间，无法触及系统文件和敏感资料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0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防沙箱逃逸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475569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阻止对配置文件的写入，防止植入持久化恶意脚本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608">
                <a:tc rowSpan="4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管理管控层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SSO 单点登录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475569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统一身份认证，组织架构自动同步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60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Credit 额度控制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475569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差异化 AI 使用额度，按部门/角色设置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60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IP 白名单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475569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限制特定 IP 段设备才能登录使用，杜绝外部访问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60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工具调用权限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475569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精细化控制 AI 的文件、命令、网络访问能力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608">
                <a:tc row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合规审计层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E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Skill 安全审计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E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475569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腾讯安全团队联动，分级风险判别 + skill-scanner 本地检查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60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隐私合规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E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475569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完善用户协议与隐私协议，符合网安法/数安法/个保法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60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数据本地化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E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475569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数据在用户本地执行不上传，杜绝云端泄露风险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608">
                <a:tc row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通信安全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HTTPS 全链路加密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475569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支持 TLS 加密协议，防止窃听与中间人攻击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60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安全通信网关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475569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IM 内置 Websocket 通道 + Gateway Token 认证鉴权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VPC 专享版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5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物理隔离 + 数据主权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5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475569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专属 VPC 环境，绝对控制权，代码和数据"零泄露"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50800" marR="508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93B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WorkBuddy 安全管控 vs 开源 Claw 生态</a:t>
            </a:r>
            <a:endParaRPr lang="en-US" sz="20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822960"/>
          <a:ext cx="8229600" cy="155448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安全维度</a:t>
                      </a:r>
                      <a:endParaRPr lang="en-US" sz="10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63500" marR="635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WorkBuddy</a:t>
                      </a:r>
                      <a:endParaRPr lang="en-US" sz="10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63500" marR="635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OpenClaw 开源方案</a:t>
                      </a:r>
                      <a:endParaRPr lang="en-US" sz="10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63500" marR="635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55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身份认证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63500" marR="635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SSO 单点登录 / 组织架构同步 / Role 权限控制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63500" marR="635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475569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Gateway Token + 基础认证，需自建 SSO / 手动配置 Role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63500" marR="635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网络安全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63500" marR="635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HTTPS 全链路加密 / 企业级 IP 白名单 / 安全通信网关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63500" marR="635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475569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SSH / Tailscale 穿透，需自配 HTTPS 和 IP 白名单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63500" marR="635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权限管控</a:t>
                      </a:r>
                      <a:endParaRPr lang="en-US" sz="95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63500" marR="635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E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成员授权 / Credit 限额 / 工具调用权限 / Skill 安全审计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63500" marR="635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E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475569"/>
                          </a:solidFill>
                          <a:latin typeface="TencentSans W3" pitchFamily="34" charset="0"/>
                          <a:ea typeface="TencentSans W3" pitchFamily="34" charset="-122"/>
                          <a:cs typeface="TencentSans W3" pitchFamily="34" charset="-120"/>
                        </a:rPr>
                        <a:t>基础的读 / 写 / 执行权限，需手动配置限额与审计</a:t>
                      </a:r>
                      <a:endParaRPr lang="en-US" sz="900" dirty="0">
                        <a:latin typeface="TencentSans W3" charset="0"/>
                        <a:ea typeface="TencentSans W3" charset="0"/>
                        <a:cs typeface="TencentSans W3" charset="0"/>
                      </a:endParaRPr>
                    </a:p>
                  </a:txBody>
                  <a:tcPr marL="63500" marR="63500" marT="38100" marB="381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2880360"/>
            <a:ext cx="8229600" cy="20116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457200" y="2880360"/>
            <a:ext cx="54864" cy="2011680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4"/>
          <p:cNvSpPr/>
          <p:nvPr/>
        </p:nvSpPr>
        <p:spPr>
          <a:xfrm>
            <a:off x="777240" y="2971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WorkBuddy 安全优势总结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77240" y="3246120"/>
            <a:ext cx="7589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WorkBuddy 相比开源 Claw 生态方案，在安全管控方面具备显著的企业级优势：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开箱即用的企业级安全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无需企业自行搭建 SSO、配置网络、审计 Skill，WorkBuddy 原生集成全套安全管控能力。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腾讯安全团队背书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Skill 安全审计与腾讯安全团队深度联动，分级风险判别，非社区自治模式。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E293B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合规优先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rgbClr val="475569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全面满足国内企业合规要求，数据本地化执行，隐私协议完善，VPC 专享版提供最高级别数据主权保障。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1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52D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640" y="731520"/>
            <a:ext cx="1188720" cy="11887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1031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TencentSans W7" pitchFamily="34" charset="0"/>
                <a:ea typeface="TencentSans W7" pitchFamily="34" charset="-122"/>
                <a:cs typeface="TencentSans W7" pitchFamily="34" charset="-120"/>
              </a:rPr>
              <a:t>安全可信 · 合规可靠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457200" y="27432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2972F4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WorkBuddy — 您值得信赖的 AI 办公伙伴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57200" y="34747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94A3B8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用户协议：</a:t>
            </a:r>
            <a:r>
              <a:rPr lang="en-US" sz="1000" dirty="0">
                <a:solidFill>
                  <a:srgbClr val="2972F4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https://www.codebuddy.cn/agreement/</a:t>
            </a:r>
            <a:endParaRPr lang="en-US" sz="10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94A3B8"/>
                </a:solidFill>
                <a:latin typeface="TencentSans W7" pitchFamily="34" charset="0"/>
                <a:ea typeface="TencentSans W3" pitchFamily="34" charset="-122"/>
                <a:cs typeface="TencentSans W3" pitchFamily="34" charset="-120"/>
              </a:rPr>
              <a:t>隐私协议：</a:t>
            </a:r>
            <a:r>
              <a:rPr lang="en-US" sz="1000" dirty="0">
                <a:solidFill>
                  <a:srgbClr val="2972F4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https://privacy.qq.com/document/preview/771d9a58551449e9a7e7445ebfe04966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F284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5"/>
          <p:cNvSpPr/>
          <p:nvPr/>
        </p:nvSpPr>
        <p:spPr>
          <a:xfrm>
            <a:off x="457200" y="4800600"/>
            <a:ext cx="8229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TencentSans W3" pitchFamily="34" charset="0"/>
                <a:ea typeface="TencentSans W3" pitchFamily="34" charset="-122"/>
                <a:cs typeface="TencentSans W3" pitchFamily="34" charset="-120"/>
              </a:rPr>
              <a:t>Tencent Cloud  |  腾讯云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2D8"/>
      </a:accent1>
      <a:accent2>
        <a:srgbClr val="2972F4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52D8"/>
      </a:hlink>
      <a:folHlink>
        <a:srgbClr val="954F72"/>
      </a:folHlink>
    </a:clrScheme>
    <a:fontScheme name="Office">
      <a:majorFont>
        <a:latin typeface="TencentSans W7" panose="020F0302020204030204"/>
        <a:ea typeface="TencentSans W7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TencentSans W3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encentSans W3" panose="020F0502020204030204"/>
        <a:ea typeface="TencentSans W3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TencentSans W3"/>
        <a:font script="Hebr" typeface="TencentSans W3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encentSans W3"/>
        <a:font script="Uigh" typeface="Microsoft Uighur"/>
        <a:font script="Geor" typeface="Sylfaen"/>
        <a:font script="Armn" typeface="TencentSans W3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052D8"/>
      </a:accent1>
      <a:accent2>
        <a:srgbClr val="2972F4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52D8"/>
      </a:hlink>
      <a:folHlink>
        <a:srgbClr val="96607D"/>
      </a:folHlink>
    </a:clrScheme>
    <a:fontScheme name="Office">
      <a:majorFont>
        <a:latin typeface="TencentSans W7" panose="02110004020202020204"/>
        <a:ea typeface="TencentSans W7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TencentSans W3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encentSans W3" panose="02110004020202020204"/>
        <a:ea typeface="TencentSans W3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TencentSans W3"/>
        <a:font script="Hebr" typeface="TencentSans W3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encentSans W3"/>
        <a:font script="Uigh" typeface="Microsoft Uighur"/>
        <a:font script="Geor" typeface="Sylfaen"/>
        <a:font script="Armn" typeface="TencentSans W3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780</Words>
  <Application>Microsoft Macintosh PowerPoint</Application>
  <PresentationFormat>全屏显示(16:9)</PresentationFormat>
  <Paragraphs>206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1" baseType="lpstr">
      <vt:lpstr>TencentSans W3</vt:lpstr>
      <vt:lpstr>TencentSans W7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WorkBuddy 安全性整体方案说明</dc:title>
  <dc:subject>PptxGenJS Presentation</dc:subject>
  <dc:creator>Tencent Cloud - WorkBuddy</dc:creator>
  <cp:lastModifiedBy>Liyang Jia</cp:lastModifiedBy>
  <cp:revision>8</cp:revision>
  <dcterms:created xsi:type="dcterms:W3CDTF">2026-04-27T12:28:46Z</dcterms:created>
  <dcterms:modified xsi:type="dcterms:W3CDTF">2026-05-10T12:57:23Z</dcterms:modified>
</cp:coreProperties>
</file>